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71" r:id="rId6"/>
    <p:sldId id="273" r:id="rId7"/>
    <p:sldId id="270" r:id="rId8"/>
    <p:sldId id="274" r:id="rId9"/>
    <p:sldId id="275" r:id="rId10"/>
    <p:sldId id="276" r:id="rId11"/>
    <p:sldId id="265" r:id="rId12"/>
  </p:sldIdLst>
  <p:sldSz cx="18288000" cy="10287000"/>
  <p:notesSz cx="6858000" cy="9144000"/>
  <p:embeddedFontLst>
    <p:embeddedFont>
      <p:font typeface="Canva Sans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Open Sans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622" autoAdjust="0"/>
  </p:normalViewPr>
  <p:slideViewPr>
    <p:cSldViewPr>
      <p:cViewPr varScale="1">
        <p:scale>
          <a:sx n="45" d="100"/>
          <a:sy n="45" d="100"/>
        </p:scale>
        <p:origin x="8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3.sv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511283" y="8407075"/>
            <a:ext cx="1776717" cy="1819729"/>
          </a:xfrm>
          <a:custGeom>
            <a:avLst/>
            <a:gdLst/>
            <a:ahLst/>
            <a:cxnLst/>
            <a:rect l="l" t="t" r="r" b="b"/>
            <a:pathLst>
              <a:path w="1776717" h="1819729">
                <a:moveTo>
                  <a:pt x="0" y="0"/>
                </a:moveTo>
                <a:lnTo>
                  <a:pt x="1776717" y="0"/>
                </a:lnTo>
                <a:lnTo>
                  <a:pt x="1776717" y="1819730"/>
                </a:lnTo>
                <a:lnTo>
                  <a:pt x="0" y="1819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974605" y="-480817"/>
            <a:ext cx="3780600" cy="3753105"/>
          </a:xfrm>
          <a:custGeom>
            <a:avLst/>
            <a:gdLst/>
            <a:ahLst/>
            <a:cxnLst/>
            <a:rect l="l" t="t" r="r" b="b"/>
            <a:pathLst>
              <a:path w="3780600" h="3753105">
                <a:moveTo>
                  <a:pt x="0" y="0"/>
                </a:moveTo>
                <a:lnTo>
                  <a:pt x="3780600" y="0"/>
                </a:lnTo>
                <a:lnTo>
                  <a:pt x="3780600" y="3753105"/>
                </a:lnTo>
                <a:lnTo>
                  <a:pt x="0" y="3753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6511283" y="0"/>
            <a:ext cx="1776717" cy="1819729"/>
          </a:xfrm>
          <a:custGeom>
            <a:avLst/>
            <a:gdLst/>
            <a:ahLst/>
            <a:cxnLst/>
            <a:rect l="l" t="t" r="r" b="b"/>
            <a:pathLst>
              <a:path w="1776717" h="1819729">
                <a:moveTo>
                  <a:pt x="0" y="1819729"/>
                </a:moveTo>
                <a:lnTo>
                  <a:pt x="1776717" y="1819729"/>
                </a:lnTo>
                <a:lnTo>
                  <a:pt x="1776717" y="0"/>
                </a:lnTo>
                <a:lnTo>
                  <a:pt x="0" y="0"/>
                </a:lnTo>
                <a:lnTo>
                  <a:pt x="0" y="181972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7105213" y="6955751"/>
            <a:ext cx="4077571" cy="486293"/>
            <a:chOff x="0" y="0"/>
            <a:chExt cx="1566732" cy="1868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66732" cy="186849"/>
            </a:xfrm>
            <a:custGeom>
              <a:avLst/>
              <a:gdLst/>
              <a:ahLst/>
              <a:cxnLst/>
              <a:rect l="l" t="t" r="r" b="b"/>
              <a:pathLst>
                <a:path w="1566732" h="186849">
                  <a:moveTo>
                    <a:pt x="93424" y="0"/>
                  </a:moveTo>
                  <a:lnTo>
                    <a:pt x="1473307" y="0"/>
                  </a:lnTo>
                  <a:cubicBezTo>
                    <a:pt x="1498085" y="0"/>
                    <a:pt x="1521848" y="9843"/>
                    <a:pt x="1539369" y="27363"/>
                  </a:cubicBezTo>
                  <a:cubicBezTo>
                    <a:pt x="1556889" y="44884"/>
                    <a:pt x="1566732" y="68647"/>
                    <a:pt x="1566732" y="93424"/>
                  </a:cubicBezTo>
                  <a:lnTo>
                    <a:pt x="1566732" y="93424"/>
                  </a:lnTo>
                  <a:cubicBezTo>
                    <a:pt x="1566732" y="118202"/>
                    <a:pt x="1556889" y="141965"/>
                    <a:pt x="1539369" y="159486"/>
                  </a:cubicBezTo>
                  <a:cubicBezTo>
                    <a:pt x="1521848" y="177006"/>
                    <a:pt x="1498085" y="186849"/>
                    <a:pt x="1473307" y="186849"/>
                  </a:cubicBezTo>
                  <a:lnTo>
                    <a:pt x="93424" y="186849"/>
                  </a:lnTo>
                  <a:cubicBezTo>
                    <a:pt x="68647" y="186849"/>
                    <a:pt x="44884" y="177006"/>
                    <a:pt x="27363" y="159486"/>
                  </a:cubicBezTo>
                  <a:cubicBezTo>
                    <a:pt x="9843" y="141965"/>
                    <a:pt x="0" y="118202"/>
                    <a:pt x="0" y="93424"/>
                  </a:cubicBezTo>
                  <a:lnTo>
                    <a:pt x="0" y="93424"/>
                  </a:lnTo>
                  <a:cubicBezTo>
                    <a:pt x="0" y="68647"/>
                    <a:pt x="9843" y="44884"/>
                    <a:pt x="27363" y="27363"/>
                  </a:cubicBezTo>
                  <a:cubicBezTo>
                    <a:pt x="44884" y="9843"/>
                    <a:pt x="68647" y="0"/>
                    <a:pt x="93424" y="0"/>
                  </a:cubicBezTo>
                  <a:close/>
                </a:path>
              </a:pathLst>
            </a:custGeom>
            <a:solidFill>
              <a:srgbClr val="EF812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566732" cy="2249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070343" y="6770167"/>
            <a:ext cx="4236500" cy="593284"/>
            <a:chOff x="0" y="0"/>
            <a:chExt cx="1627798" cy="22795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27798" cy="227958"/>
            </a:xfrm>
            <a:custGeom>
              <a:avLst/>
              <a:gdLst/>
              <a:ahLst/>
              <a:cxnLst/>
              <a:rect l="l" t="t" r="r" b="b"/>
              <a:pathLst>
                <a:path w="1627798" h="227958">
                  <a:moveTo>
                    <a:pt x="113979" y="0"/>
                  </a:moveTo>
                  <a:lnTo>
                    <a:pt x="1513818" y="0"/>
                  </a:lnTo>
                  <a:cubicBezTo>
                    <a:pt x="1544048" y="0"/>
                    <a:pt x="1573039" y="12008"/>
                    <a:pt x="1594414" y="33384"/>
                  </a:cubicBezTo>
                  <a:cubicBezTo>
                    <a:pt x="1615789" y="54759"/>
                    <a:pt x="1627798" y="83750"/>
                    <a:pt x="1627798" y="113979"/>
                  </a:cubicBezTo>
                  <a:lnTo>
                    <a:pt x="1627798" y="113979"/>
                  </a:lnTo>
                  <a:cubicBezTo>
                    <a:pt x="1627798" y="176928"/>
                    <a:pt x="1576767" y="227958"/>
                    <a:pt x="1513818" y="227958"/>
                  </a:cubicBezTo>
                  <a:lnTo>
                    <a:pt x="113979" y="227958"/>
                  </a:lnTo>
                  <a:cubicBezTo>
                    <a:pt x="51030" y="227958"/>
                    <a:pt x="0" y="176928"/>
                    <a:pt x="0" y="113979"/>
                  </a:cubicBezTo>
                  <a:lnTo>
                    <a:pt x="0" y="113979"/>
                  </a:lnTo>
                  <a:cubicBezTo>
                    <a:pt x="0" y="51030"/>
                    <a:pt x="51030" y="0"/>
                    <a:pt x="113979" y="0"/>
                  </a:cubicBez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627798" cy="266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flipH="1" flipV="1">
            <a:off x="0" y="0"/>
            <a:ext cx="1776717" cy="1819729"/>
          </a:xfrm>
          <a:custGeom>
            <a:avLst/>
            <a:gdLst/>
            <a:ahLst/>
            <a:cxnLst/>
            <a:rect l="l" t="t" r="r" b="b"/>
            <a:pathLst>
              <a:path w="1776717" h="1819729">
                <a:moveTo>
                  <a:pt x="1776717" y="1819729"/>
                </a:moveTo>
                <a:lnTo>
                  <a:pt x="0" y="1819729"/>
                </a:lnTo>
                <a:lnTo>
                  <a:pt x="0" y="0"/>
                </a:lnTo>
                <a:lnTo>
                  <a:pt x="1776717" y="0"/>
                </a:lnTo>
                <a:lnTo>
                  <a:pt x="1776717" y="181972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V="1">
            <a:off x="-429105" y="6828898"/>
            <a:ext cx="3950064" cy="3921336"/>
          </a:xfrm>
          <a:custGeom>
            <a:avLst/>
            <a:gdLst/>
            <a:ahLst/>
            <a:cxnLst/>
            <a:rect l="l" t="t" r="r" b="b"/>
            <a:pathLst>
              <a:path w="3950064" h="3921336">
                <a:moveTo>
                  <a:pt x="0" y="3921336"/>
                </a:moveTo>
                <a:lnTo>
                  <a:pt x="3950064" y="3921336"/>
                </a:lnTo>
                <a:lnTo>
                  <a:pt x="3950064" y="0"/>
                </a:lnTo>
                <a:lnTo>
                  <a:pt x="0" y="0"/>
                </a:lnTo>
                <a:lnTo>
                  <a:pt x="0" y="392133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0" y="8467271"/>
            <a:ext cx="1776717" cy="1819729"/>
          </a:xfrm>
          <a:custGeom>
            <a:avLst/>
            <a:gdLst/>
            <a:ahLst/>
            <a:cxnLst/>
            <a:rect l="l" t="t" r="r" b="b"/>
            <a:pathLst>
              <a:path w="1776717" h="1819729">
                <a:moveTo>
                  <a:pt x="1776717" y="0"/>
                </a:moveTo>
                <a:lnTo>
                  <a:pt x="0" y="0"/>
                </a:lnTo>
                <a:lnTo>
                  <a:pt x="0" y="1819729"/>
                </a:lnTo>
                <a:lnTo>
                  <a:pt x="1776717" y="1819729"/>
                </a:lnTo>
                <a:lnTo>
                  <a:pt x="177671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535834" y="8778559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0"/>
                </a:moveTo>
                <a:lnTo>
                  <a:pt x="3484451" y="0"/>
                </a:lnTo>
                <a:lnTo>
                  <a:pt x="3484451" y="2363091"/>
                </a:lnTo>
                <a:lnTo>
                  <a:pt x="0" y="23630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25000"/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V="1">
            <a:off x="12420115" y="-843658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2363091"/>
                </a:moveTo>
                <a:lnTo>
                  <a:pt x="3484451" y="2363091"/>
                </a:lnTo>
                <a:lnTo>
                  <a:pt x="3484451" y="0"/>
                </a:lnTo>
                <a:lnTo>
                  <a:pt x="0" y="0"/>
                </a:lnTo>
                <a:lnTo>
                  <a:pt x="0" y="2363091"/>
                </a:lnTo>
                <a:close/>
              </a:path>
            </a:pathLst>
          </a:custGeom>
          <a:blipFill>
            <a:blip r:embed="rId7">
              <a:alphaModFix amt="25000"/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789177" y="3487734"/>
            <a:ext cx="12709642" cy="29546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ANALISIS SNP DAN RAPOR PENDIDIKAN</a:t>
            </a:r>
            <a:endParaRPr lang="en-US" sz="96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75888" y="1028700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0" y="0"/>
                </a:moveTo>
                <a:lnTo>
                  <a:pt x="1795276" y="0"/>
                </a:lnTo>
                <a:lnTo>
                  <a:pt x="1795276" y="2605283"/>
                </a:lnTo>
                <a:lnTo>
                  <a:pt x="0" y="260528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7158154" y="6476708"/>
            <a:ext cx="40595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32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MAN 4 BANTUL</a:t>
            </a:r>
          </a:p>
        </p:txBody>
      </p:sp>
      <p:sp>
        <p:nvSpPr>
          <p:cNvPr id="23" name="Freeform 23"/>
          <p:cNvSpPr/>
          <p:nvPr/>
        </p:nvSpPr>
        <p:spPr>
          <a:xfrm flipH="1" flipV="1">
            <a:off x="16361662" y="6590719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6" y="2605283"/>
                </a:moveTo>
                <a:lnTo>
                  <a:pt x="0" y="2605283"/>
                </a:lnTo>
                <a:lnTo>
                  <a:pt x="0" y="0"/>
                </a:lnTo>
                <a:lnTo>
                  <a:pt x="1795276" y="0"/>
                </a:lnTo>
                <a:lnTo>
                  <a:pt x="1795276" y="2605283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-1287607" y="7363229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0"/>
                </a:moveTo>
                <a:lnTo>
                  <a:pt x="3484451" y="0"/>
                </a:lnTo>
                <a:lnTo>
                  <a:pt x="3484451" y="2363091"/>
                </a:lnTo>
                <a:lnTo>
                  <a:pt x="0" y="2363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16133133" y="560680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2363091"/>
                </a:moveTo>
                <a:lnTo>
                  <a:pt x="3484450" y="2363091"/>
                </a:lnTo>
                <a:lnTo>
                  <a:pt x="3484450" y="0"/>
                </a:lnTo>
                <a:lnTo>
                  <a:pt x="0" y="0"/>
                </a:lnTo>
                <a:lnTo>
                  <a:pt x="0" y="2363091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 rot="5400000">
            <a:off x="557551" y="-234573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0" y="0"/>
                </a:moveTo>
                <a:lnTo>
                  <a:pt x="1795276" y="0"/>
                </a:lnTo>
                <a:lnTo>
                  <a:pt x="1795276" y="2605283"/>
                </a:lnTo>
                <a:lnTo>
                  <a:pt x="0" y="26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 rot="5400000" flipH="1" flipV="1">
            <a:off x="15891424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2605283"/>
                </a:moveTo>
                <a:lnTo>
                  <a:pt x="0" y="2605283"/>
                </a:lnTo>
                <a:lnTo>
                  <a:pt x="0" y="0"/>
                </a:lnTo>
                <a:lnTo>
                  <a:pt x="1795277" y="0"/>
                </a:lnTo>
                <a:lnTo>
                  <a:pt x="1795277" y="260528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16981" r="4167" b="3840"/>
          <a:stretch/>
        </p:blipFill>
        <p:spPr>
          <a:xfrm>
            <a:off x="1636164" y="3503058"/>
            <a:ext cx="14602313" cy="6154694"/>
          </a:xfrm>
          <a:prstGeom prst="rect">
            <a:avLst/>
          </a:prstGeom>
        </p:spPr>
      </p:pic>
      <p:sp>
        <p:nvSpPr>
          <p:cNvPr id="59" name="TextBox 12"/>
          <p:cNvSpPr txBox="1"/>
          <p:nvPr/>
        </p:nvSpPr>
        <p:spPr>
          <a:xfrm>
            <a:off x="2436536" y="1215153"/>
            <a:ext cx="1425727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Rapor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Pendidikan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adalah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sebuah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platform yang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menyediakan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data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laporan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hasil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evaluasi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system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pendidikan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sebagai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penyempurnaan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rapor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mutu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sebelumnya</a:t>
            </a:r>
            <a:r>
              <a:rPr lang="en-US" sz="3399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3399" b="1" dirty="0">
              <a:solidFill>
                <a:srgbClr val="2945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96087" y="612281"/>
            <a:ext cx="12095826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RAPOR PENDIDIKAN DAN 8 STANDAR NASIONAL PENDIDIKAN</a:t>
            </a:r>
            <a:endParaRPr lang="en-US" sz="54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Freeform 11"/>
          <p:cNvSpPr/>
          <p:nvPr/>
        </p:nvSpPr>
        <p:spPr>
          <a:xfrm rot="5400000" flipH="1" flipV="1">
            <a:off x="15891424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2605283"/>
                </a:moveTo>
                <a:lnTo>
                  <a:pt x="0" y="2605283"/>
                </a:lnTo>
                <a:lnTo>
                  <a:pt x="0" y="0"/>
                </a:lnTo>
                <a:lnTo>
                  <a:pt x="1795277" y="0"/>
                </a:lnTo>
                <a:lnTo>
                  <a:pt x="1795277" y="26052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400000" flipH="1">
            <a:off x="620477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0"/>
                </a:moveTo>
                <a:lnTo>
                  <a:pt x="0" y="0"/>
                </a:lnTo>
                <a:lnTo>
                  <a:pt x="0" y="2605283"/>
                </a:lnTo>
                <a:lnTo>
                  <a:pt x="1795277" y="2605283"/>
                </a:lnTo>
                <a:lnTo>
                  <a:pt x="179527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0" y="0"/>
            <a:ext cx="2337117" cy="2393695"/>
          </a:xfrm>
          <a:custGeom>
            <a:avLst/>
            <a:gdLst/>
            <a:ahLst/>
            <a:cxnLst/>
            <a:rect l="l" t="t" r="r" b="b"/>
            <a:pathLst>
              <a:path w="2337117" h="2393695">
                <a:moveTo>
                  <a:pt x="2337117" y="2393695"/>
                </a:moveTo>
                <a:lnTo>
                  <a:pt x="0" y="2393695"/>
                </a:lnTo>
                <a:lnTo>
                  <a:pt x="0" y="0"/>
                </a:lnTo>
                <a:lnTo>
                  <a:pt x="2337117" y="0"/>
                </a:lnTo>
                <a:lnTo>
                  <a:pt x="2337117" y="239369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V="1">
            <a:off x="15950883" y="0"/>
            <a:ext cx="2337117" cy="2393695"/>
          </a:xfrm>
          <a:custGeom>
            <a:avLst/>
            <a:gdLst/>
            <a:ahLst/>
            <a:cxnLst/>
            <a:rect l="l" t="t" r="r" b="b"/>
            <a:pathLst>
              <a:path w="2337117" h="2393695">
                <a:moveTo>
                  <a:pt x="0" y="2393695"/>
                </a:moveTo>
                <a:lnTo>
                  <a:pt x="2337117" y="2393695"/>
                </a:lnTo>
                <a:lnTo>
                  <a:pt x="2337117" y="0"/>
                </a:lnTo>
                <a:lnTo>
                  <a:pt x="0" y="0"/>
                </a:lnTo>
                <a:lnTo>
                  <a:pt x="0" y="239369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194358" y="1423307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370677" y="1423307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74400" y="-303224"/>
            <a:ext cx="1341682" cy="1331924"/>
          </a:xfrm>
          <a:custGeom>
            <a:avLst/>
            <a:gdLst/>
            <a:ahLst/>
            <a:cxnLst/>
            <a:rect l="l" t="t" r="r" b="b"/>
            <a:pathLst>
              <a:path w="1341682" h="1331924">
                <a:moveTo>
                  <a:pt x="0" y="0"/>
                </a:moveTo>
                <a:lnTo>
                  <a:pt x="1341682" y="0"/>
                </a:lnTo>
                <a:lnTo>
                  <a:pt x="1341682" y="1331924"/>
                </a:lnTo>
                <a:lnTo>
                  <a:pt x="0" y="1331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777760" y="-303224"/>
            <a:ext cx="1341682" cy="1331924"/>
          </a:xfrm>
          <a:custGeom>
            <a:avLst/>
            <a:gdLst/>
            <a:ahLst/>
            <a:cxnLst/>
            <a:rect l="l" t="t" r="r" b="b"/>
            <a:pathLst>
              <a:path w="1341682" h="1331924">
                <a:moveTo>
                  <a:pt x="0" y="0"/>
                </a:moveTo>
                <a:lnTo>
                  <a:pt x="1341681" y="0"/>
                </a:lnTo>
                <a:lnTo>
                  <a:pt x="1341681" y="1331924"/>
                </a:lnTo>
                <a:lnTo>
                  <a:pt x="0" y="1331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" t="19051" r="3409" b="2194"/>
          <a:stretch/>
        </p:blipFill>
        <p:spPr>
          <a:xfrm>
            <a:off x="1533066" y="2530217"/>
            <a:ext cx="15315935" cy="6669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9737" y="-2230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-1287607" y="7363229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0"/>
                </a:moveTo>
                <a:lnTo>
                  <a:pt x="3484451" y="0"/>
                </a:lnTo>
                <a:lnTo>
                  <a:pt x="3484451" y="2363091"/>
                </a:lnTo>
                <a:lnTo>
                  <a:pt x="0" y="2363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16133133" y="560680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2363091"/>
                </a:moveTo>
                <a:lnTo>
                  <a:pt x="3484450" y="2363091"/>
                </a:lnTo>
                <a:lnTo>
                  <a:pt x="3484450" y="0"/>
                </a:lnTo>
                <a:lnTo>
                  <a:pt x="0" y="0"/>
                </a:lnTo>
                <a:lnTo>
                  <a:pt x="0" y="2363091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333759" y="1191894"/>
            <a:ext cx="9620483" cy="120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67"/>
              </a:lnSpc>
            </a:pPr>
            <a:r>
              <a:rPr lang="en-US" sz="89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MAN 4 BANTUL</a:t>
            </a:r>
            <a:endParaRPr lang="en-US" sz="89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121149" y="3170747"/>
            <a:ext cx="5103317" cy="92196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30" name="Group 30"/>
          <p:cNvGrpSpPr/>
          <p:nvPr/>
        </p:nvGrpSpPr>
        <p:grpSpPr>
          <a:xfrm>
            <a:off x="10465475" y="3635296"/>
            <a:ext cx="168230" cy="168230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455B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5" name="Freeform 55"/>
          <p:cNvSpPr/>
          <p:nvPr/>
        </p:nvSpPr>
        <p:spPr>
          <a:xfrm rot="5400000">
            <a:off x="557551" y="-234573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0" y="0"/>
                </a:moveTo>
                <a:lnTo>
                  <a:pt x="1795276" y="0"/>
                </a:lnTo>
                <a:lnTo>
                  <a:pt x="1795276" y="2605283"/>
                </a:lnTo>
                <a:lnTo>
                  <a:pt x="0" y="26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 rot="5400000" flipH="1" flipV="1">
            <a:off x="15891424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2605283"/>
                </a:moveTo>
                <a:lnTo>
                  <a:pt x="0" y="2605283"/>
                </a:lnTo>
                <a:lnTo>
                  <a:pt x="0" y="0"/>
                </a:lnTo>
                <a:lnTo>
                  <a:pt x="1795277" y="0"/>
                </a:lnTo>
                <a:lnTo>
                  <a:pt x="1795277" y="260528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705100"/>
            <a:ext cx="10058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0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7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19149" y="736414"/>
            <a:ext cx="13601700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167"/>
              </a:lnSpc>
            </a:pPr>
            <a:r>
              <a:rPr lang="en-US" sz="5400" b="1" dirty="0" err="1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Hasil</a:t>
            </a:r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Rapor</a:t>
            </a:r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Pendidikan</a:t>
            </a:r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MAN 4 </a:t>
            </a:r>
            <a:r>
              <a:rPr lang="en-US" sz="5400" b="1" dirty="0" err="1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Bantul</a:t>
            </a:r>
            <a:endParaRPr lang="en-US" sz="54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0" y="25176"/>
            <a:ext cx="9144000" cy="549091"/>
            <a:chOff x="0" y="0"/>
            <a:chExt cx="3513414" cy="2109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13414" cy="210978"/>
            </a:xfrm>
            <a:custGeom>
              <a:avLst/>
              <a:gdLst/>
              <a:ahLst/>
              <a:cxnLst/>
              <a:rect l="l" t="t" r="r" b="b"/>
              <a:pathLst>
                <a:path w="3513414" h="210978">
                  <a:moveTo>
                    <a:pt x="0" y="0"/>
                  </a:moveTo>
                  <a:lnTo>
                    <a:pt x="3513414" y="0"/>
                  </a:lnTo>
                  <a:lnTo>
                    <a:pt x="3513414" y="210978"/>
                  </a:lnTo>
                  <a:lnTo>
                    <a:pt x="0" y="210978"/>
                  </a:ln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13414" cy="249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9737909"/>
            <a:ext cx="9144000" cy="549091"/>
            <a:chOff x="0" y="0"/>
            <a:chExt cx="3513414" cy="2109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13414" cy="210978"/>
            </a:xfrm>
            <a:custGeom>
              <a:avLst/>
              <a:gdLst/>
              <a:ahLst/>
              <a:cxnLst/>
              <a:rect l="l" t="t" r="r" b="b"/>
              <a:pathLst>
                <a:path w="3513414" h="210978">
                  <a:moveTo>
                    <a:pt x="0" y="0"/>
                  </a:moveTo>
                  <a:lnTo>
                    <a:pt x="3513414" y="0"/>
                  </a:lnTo>
                  <a:lnTo>
                    <a:pt x="3513414" y="210978"/>
                  </a:lnTo>
                  <a:lnTo>
                    <a:pt x="0" y="210978"/>
                  </a:ln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513414" cy="249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flipV="1">
            <a:off x="15098176" y="25176"/>
            <a:ext cx="3189824" cy="3267046"/>
          </a:xfrm>
          <a:custGeom>
            <a:avLst/>
            <a:gdLst/>
            <a:ahLst/>
            <a:cxnLst/>
            <a:rect l="l" t="t" r="r" b="b"/>
            <a:pathLst>
              <a:path w="3189824" h="3267046">
                <a:moveTo>
                  <a:pt x="0" y="3267045"/>
                </a:moveTo>
                <a:lnTo>
                  <a:pt x="3189824" y="3267045"/>
                </a:lnTo>
                <a:lnTo>
                  <a:pt x="3189824" y="0"/>
                </a:lnTo>
                <a:lnTo>
                  <a:pt x="0" y="0"/>
                </a:lnTo>
                <a:lnTo>
                  <a:pt x="0" y="326704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AutoShape 17"/>
          <p:cNvSpPr/>
          <p:nvPr/>
        </p:nvSpPr>
        <p:spPr>
          <a:xfrm>
            <a:off x="819149" y="2019300"/>
            <a:ext cx="3524094" cy="0"/>
          </a:xfrm>
          <a:prstGeom prst="line">
            <a:avLst/>
          </a:prstGeom>
          <a:ln w="38100" cap="rnd">
            <a:solidFill>
              <a:srgbClr val="EF812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819149" y="1916224"/>
            <a:ext cx="3524094" cy="0"/>
          </a:xfrm>
          <a:prstGeom prst="line">
            <a:avLst/>
          </a:prstGeom>
          <a:ln w="38100" cap="rnd">
            <a:solidFill>
              <a:srgbClr val="EF812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Freeform 20"/>
          <p:cNvSpPr/>
          <p:nvPr/>
        </p:nvSpPr>
        <p:spPr>
          <a:xfrm>
            <a:off x="13302173" y="-984116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8" t="28813" r="57733" b="50122"/>
          <a:stretch/>
        </p:blipFill>
        <p:spPr>
          <a:xfrm>
            <a:off x="945412" y="2570899"/>
            <a:ext cx="4036042" cy="320813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8" t="70942" r="57733" b="7994"/>
          <a:stretch/>
        </p:blipFill>
        <p:spPr>
          <a:xfrm>
            <a:off x="945412" y="6501914"/>
            <a:ext cx="4032031" cy="320494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6" t="49878" r="42836" b="29058"/>
          <a:stretch/>
        </p:blipFill>
        <p:spPr>
          <a:xfrm>
            <a:off x="10606893" y="6483722"/>
            <a:ext cx="4054918" cy="322313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49" t="49878" r="57733" b="29058"/>
          <a:stretch/>
        </p:blipFill>
        <p:spPr>
          <a:xfrm>
            <a:off x="5658780" y="6445048"/>
            <a:ext cx="4036410" cy="329286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3" t="28813" r="28701" b="50122"/>
          <a:stretch/>
        </p:blipFill>
        <p:spPr>
          <a:xfrm>
            <a:off x="10619183" y="2534171"/>
            <a:ext cx="3977577" cy="324486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6" t="28813" r="43217" b="50122"/>
          <a:stretch/>
        </p:blipFill>
        <p:spPr>
          <a:xfrm>
            <a:off x="5658781" y="2570899"/>
            <a:ext cx="3932555" cy="320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8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-1287607" y="7363229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0"/>
                </a:moveTo>
                <a:lnTo>
                  <a:pt x="3484451" y="0"/>
                </a:lnTo>
                <a:lnTo>
                  <a:pt x="3484451" y="2363091"/>
                </a:lnTo>
                <a:lnTo>
                  <a:pt x="0" y="2363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 flipV="1">
            <a:off x="16133133" y="560680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2363091"/>
                </a:moveTo>
                <a:lnTo>
                  <a:pt x="3484450" y="2363091"/>
                </a:lnTo>
                <a:lnTo>
                  <a:pt x="3484450" y="0"/>
                </a:lnTo>
                <a:lnTo>
                  <a:pt x="0" y="0"/>
                </a:lnTo>
                <a:lnTo>
                  <a:pt x="0" y="2363091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044801" y="2503519"/>
            <a:ext cx="5941460" cy="822810"/>
            <a:chOff x="0" y="0"/>
            <a:chExt cx="1960856" cy="3161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60856" cy="316150"/>
            </a:xfrm>
            <a:custGeom>
              <a:avLst/>
              <a:gdLst/>
              <a:ahLst/>
              <a:cxnLst/>
              <a:rect l="l" t="t" r="r" b="b"/>
              <a:pathLst>
                <a:path w="1960856" h="316150">
                  <a:moveTo>
                    <a:pt x="103159" y="0"/>
                  </a:moveTo>
                  <a:lnTo>
                    <a:pt x="1857697" y="0"/>
                  </a:lnTo>
                  <a:cubicBezTo>
                    <a:pt x="1885057" y="0"/>
                    <a:pt x="1911296" y="10868"/>
                    <a:pt x="1930641" y="30214"/>
                  </a:cubicBezTo>
                  <a:cubicBezTo>
                    <a:pt x="1949987" y="49560"/>
                    <a:pt x="1960856" y="75799"/>
                    <a:pt x="1960856" y="103159"/>
                  </a:cubicBezTo>
                  <a:lnTo>
                    <a:pt x="1960856" y="212991"/>
                  </a:lnTo>
                  <a:cubicBezTo>
                    <a:pt x="1960856" y="269964"/>
                    <a:pt x="1914670" y="316150"/>
                    <a:pt x="1857697" y="316150"/>
                  </a:cubicBezTo>
                  <a:lnTo>
                    <a:pt x="103159" y="316150"/>
                  </a:lnTo>
                  <a:cubicBezTo>
                    <a:pt x="75799" y="316150"/>
                    <a:pt x="49560" y="305281"/>
                    <a:pt x="30214" y="285935"/>
                  </a:cubicBezTo>
                  <a:cubicBezTo>
                    <a:pt x="10868" y="266589"/>
                    <a:pt x="0" y="240351"/>
                    <a:pt x="0" y="212991"/>
                  </a:cubicBezTo>
                  <a:lnTo>
                    <a:pt x="0" y="103159"/>
                  </a:lnTo>
                  <a:cubicBezTo>
                    <a:pt x="0" y="75799"/>
                    <a:pt x="10868" y="49560"/>
                    <a:pt x="30214" y="30214"/>
                  </a:cubicBezTo>
                  <a:cubicBezTo>
                    <a:pt x="49560" y="10868"/>
                    <a:pt x="75799" y="0"/>
                    <a:pt x="103159" y="0"/>
                  </a:cubicBez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960856" cy="354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567669" y="588665"/>
            <a:ext cx="11152662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67"/>
              </a:lnSpc>
            </a:pPr>
            <a:r>
              <a:rPr lang="en-US" sz="66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GAP YANG DITEMUKAN</a:t>
            </a:r>
            <a:endParaRPr lang="en-US" sz="66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011934" y="2585753"/>
            <a:ext cx="433739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6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STANDAR PROSES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33401" y="3632331"/>
            <a:ext cx="8001000" cy="5397370"/>
            <a:chOff x="0" y="0"/>
            <a:chExt cx="1960856" cy="3161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60856" cy="316150"/>
            </a:xfrm>
            <a:custGeom>
              <a:avLst/>
              <a:gdLst/>
              <a:ahLst/>
              <a:cxnLst/>
              <a:rect l="l" t="t" r="r" b="b"/>
              <a:pathLst>
                <a:path w="1960856" h="316150">
                  <a:moveTo>
                    <a:pt x="103159" y="0"/>
                  </a:moveTo>
                  <a:lnTo>
                    <a:pt x="1857697" y="0"/>
                  </a:lnTo>
                  <a:cubicBezTo>
                    <a:pt x="1885057" y="0"/>
                    <a:pt x="1911296" y="10868"/>
                    <a:pt x="1930641" y="30214"/>
                  </a:cubicBezTo>
                  <a:cubicBezTo>
                    <a:pt x="1949987" y="49560"/>
                    <a:pt x="1960856" y="75799"/>
                    <a:pt x="1960856" y="103159"/>
                  </a:cubicBezTo>
                  <a:lnTo>
                    <a:pt x="1960856" y="212991"/>
                  </a:lnTo>
                  <a:cubicBezTo>
                    <a:pt x="1960856" y="269964"/>
                    <a:pt x="1914670" y="316150"/>
                    <a:pt x="1857697" y="316150"/>
                  </a:cubicBezTo>
                  <a:lnTo>
                    <a:pt x="103159" y="316150"/>
                  </a:lnTo>
                  <a:cubicBezTo>
                    <a:pt x="75799" y="316150"/>
                    <a:pt x="49560" y="305281"/>
                    <a:pt x="30214" y="285935"/>
                  </a:cubicBezTo>
                  <a:cubicBezTo>
                    <a:pt x="10868" y="266589"/>
                    <a:pt x="0" y="240351"/>
                    <a:pt x="0" y="212991"/>
                  </a:cubicBezTo>
                  <a:lnTo>
                    <a:pt x="0" y="103159"/>
                  </a:lnTo>
                  <a:cubicBezTo>
                    <a:pt x="0" y="75799"/>
                    <a:pt x="10868" y="49560"/>
                    <a:pt x="30214" y="30214"/>
                  </a:cubicBezTo>
                  <a:cubicBezTo>
                    <a:pt x="49560" y="10868"/>
                    <a:pt x="75799" y="0"/>
                    <a:pt x="103159" y="0"/>
                  </a:cubicBez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960856" cy="354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374622" y="2465753"/>
            <a:ext cx="8151378" cy="822810"/>
            <a:chOff x="0" y="0"/>
            <a:chExt cx="1960856" cy="31615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960856" cy="316150"/>
            </a:xfrm>
            <a:custGeom>
              <a:avLst/>
              <a:gdLst/>
              <a:ahLst/>
              <a:cxnLst/>
              <a:rect l="l" t="t" r="r" b="b"/>
              <a:pathLst>
                <a:path w="1960856" h="316150">
                  <a:moveTo>
                    <a:pt x="103159" y="0"/>
                  </a:moveTo>
                  <a:lnTo>
                    <a:pt x="1857697" y="0"/>
                  </a:lnTo>
                  <a:cubicBezTo>
                    <a:pt x="1885057" y="0"/>
                    <a:pt x="1911296" y="10868"/>
                    <a:pt x="1930641" y="30214"/>
                  </a:cubicBezTo>
                  <a:cubicBezTo>
                    <a:pt x="1949987" y="49560"/>
                    <a:pt x="1960856" y="75799"/>
                    <a:pt x="1960856" y="103159"/>
                  </a:cubicBezTo>
                  <a:lnTo>
                    <a:pt x="1960856" y="212991"/>
                  </a:lnTo>
                  <a:cubicBezTo>
                    <a:pt x="1960856" y="269964"/>
                    <a:pt x="1914670" y="316150"/>
                    <a:pt x="1857697" y="316150"/>
                  </a:cubicBezTo>
                  <a:lnTo>
                    <a:pt x="103159" y="316150"/>
                  </a:lnTo>
                  <a:cubicBezTo>
                    <a:pt x="75799" y="316150"/>
                    <a:pt x="49560" y="305281"/>
                    <a:pt x="30214" y="285935"/>
                  </a:cubicBezTo>
                  <a:cubicBezTo>
                    <a:pt x="10868" y="266589"/>
                    <a:pt x="0" y="240351"/>
                    <a:pt x="0" y="212991"/>
                  </a:cubicBezTo>
                  <a:lnTo>
                    <a:pt x="0" y="103159"/>
                  </a:lnTo>
                  <a:cubicBezTo>
                    <a:pt x="0" y="75799"/>
                    <a:pt x="10868" y="49560"/>
                    <a:pt x="30214" y="30214"/>
                  </a:cubicBezTo>
                  <a:cubicBezTo>
                    <a:pt x="49560" y="10868"/>
                    <a:pt x="75799" y="0"/>
                    <a:pt x="103159" y="0"/>
                  </a:cubicBez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960856" cy="354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9687803" y="2569381"/>
            <a:ext cx="752501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6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STANDAR KOMPETENSI </a:t>
            </a:r>
            <a:r>
              <a:rPr lang="en-US" sz="3600" b="1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LULUSAN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9511553" y="3627286"/>
            <a:ext cx="7701266" cy="4890929"/>
            <a:chOff x="0" y="0"/>
            <a:chExt cx="1960856" cy="31615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60856" cy="316150"/>
            </a:xfrm>
            <a:custGeom>
              <a:avLst/>
              <a:gdLst/>
              <a:ahLst/>
              <a:cxnLst/>
              <a:rect l="l" t="t" r="r" b="b"/>
              <a:pathLst>
                <a:path w="1960856" h="316150">
                  <a:moveTo>
                    <a:pt x="103159" y="0"/>
                  </a:moveTo>
                  <a:lnTo>
                    <a:pt x="1857697" y="0"/>
                  </a:lnTo>
                  <a:cubicBezTo>
                    <a:pt x="1885057" y="0"/>
                    <a:pt x="1911296" y="10868"/>
                    <a:pt x="1930641" y="30214"/>
                  </a:cubicBezTo>
                  <a:cubicBezTo>
                    <a:pt x="1949987" y="49560"/>
                    <a:pt x="1960856" y="75799"/>
                    <a:pt x="1960856" y="103159"/>
                  </a:cubicBezTo>
                  <a:lnTo>
                    <a:pt x="1960856" y="212991"/>
                  </a:lnTo>
                  <a:cubicBezTo>
                    <a:pt x="1960856" y="269964"/>
                    <a:pt x="1914670" y="316150"/>
                    <a:pt x="1857697" y="316150"/>
                  </a:cubicBezTo>
                  <a:lnTo>
                    <a:pt x="103159" y="316150"/>
                  </a:lnTo>
                  <a:cubicBezTo>
                    <a:pt x="75799" y="316150"/>
                    <a:pt x="49560" y="305281"/>
                    <a:pt x="30214" y="285935"/>
                  </a:cubicBezTo>
                  <a:cubicBezTo>
                    <a:pt x="10868" y="266589"/>
                    <a:pt x="0" y="240351"/>
                    <a:pt x="0" y="212991"/>
                  </a:cubicBezTo>
                  <a:lnTo>
                    <a:pt x="0" y="103159"/>
                  </a:lnTo>
                  <a:cubicBezTo>
                    <a:pt x="0" y="75799"/>
                    <a:pt x="10868" y="49560"/>
                    <a:pt x="30214" y="30214"/>
                  </a:cubicBezTo>
                  <a:cubicBezTo>
                    <a:pt x="49560" y="10868"/>
                    <a:pt x="75799" y="0"/>
                    <a:pt x="103159" y="0"/>
                  </a:cubicBez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960856" cy="354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1081541" y="3845242"/>
            <a:ext cx="745286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A.3 </a:t>
            </a:r>
            <a:r>
              <a:rPr lang="en-US" sz="3200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Karakter</a:t>
            </a:r>
            <a:endParaRPr lang="en-US" sz="3200" b="1" dirty="0" smtClean="0">
              <a:solidFill>
                <a:srgbClr val="29455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Nilai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rerata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karakter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peserta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didik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berdasarkan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nilai</a:t>
            </a:r>
            <a:r>
              <a:rPr lang="en-US" sz="3200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akhlak</a:t>
            </a:r>
            <a:r>
              <a:rPr lang="en-US" sz="3200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pada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manusia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akhlak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pada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alam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akhlak</a:t>
            </a:r>
            <a:r>
              <a:rPr lang="en-US" sz="3200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bernegara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, gotong royong,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kreativitias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nalar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kritis</a:t>
            </a:r>
            <a:r>
              <a:rPr lang="en-US" sz="3200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kebinekaan</a:t>
            </a:r>
            <a:r>
              <a:rPr lang="en-US" sz="3200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global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dan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kemandirian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pada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survei</a:t>
            </a:r>
            <a:r>
              <a:rPr lang="en-US" sz="3200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karakter</a:t>
            </a:r>
            <a:endParaRPr lang="en-US" sz="3200" dirty="0">
              <a:solidFill>
                <a:srgbClr val="2945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" name="Freeform 55"/>
          <p:cNvSpPr/>
          <p:nvPr/>
        </p:nvSpPr>
        <p:spPr>
          <a:xfrm rot="5400000">
            <a:off x="557551" y="-234573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0" y="0"/>
                </a:moveTo>
                <a:lnTo>
                  <a:pt x="1795276" y="0"/>
                </a:lnTo>
                <a:lnTo>
                  <a:pt x="1795276" y="2605283"/>
                </a:lnTo>
                <a:lnTo>
                  <a:pt x="0" y="26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 rot="5400000" flipH="1" flipV="1">
            <a:off x="15891424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2605283"/>
                </a:moveTo>
                <a:lnTo>
                  <a:pt x="0" y="2605283"/>
                </a:lnTo>
                <a:lnTo>
                  <a:pt x="0" y="0"/>
                </a:lnTo>
                <a:lnTo>
                  <a:pt x="1795277" y="0"/>
                </a:lnTo>
                <a:lnTo>
                  <a:pt x="1795277" y="260528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7" name="TextBox 54"/>
          <p:cNvSpPr txBox="1"/>
          <p:nvPr/>
        </p:nvSpPr>
        <p:spPr>
          <a:xfrm>
            <a:off x="10112445" y="4004385"/>
            <a:ext cx="6787813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D.8.3 </a:t>
            </a:r>
            <a:r>
              <a:rPr lang="en-US" sz="3200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Toleransi</a:t>
            </a:r>
            <a:r>
              <a:rPr lang="en-US" sz="32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dan</a:t>
            </a:r>
            <a:r>
              <a:rPr lang="en-US" sz="32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Kesetaraan</a:t>
            </a:r>
            <a:r>
              <a:rPr lang="en-US" sz="32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Peserta</a:t>
            </a:r>
            <a:r>
              <a:rPr lang="en-US" sz="3200" b="1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b="1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Didik</a:t>
            </a:r>
            <a:endParaRPr lang="en-US" sz="3200" b="1" dirty="0" smtClean="0">
              <a:solidFill>
                <a:srgbClr val="29455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150000"/>
              </a:lnSpc>
            </a:pP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Nilai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rerata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terkait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sikap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menerima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dan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menghargai</a:t>
            </a:r>
            <a:r>
              <a:rPr lang="en-US" sz="3200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keragaman</a:t>
            </a:r>
            <a:r>
              <a:rPr lang="en-US" sz="3200" dirty="0" smtClean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agama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dan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budaya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satuan</a:t>
            </a:r>
            <a:r>
              <a:rPr lang="en-US" sz="3200" dirty="0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9455B"/>
                </a:solidFill>
                <a:latin typeface="Open Sans"/>
                <a:ea typeface="Open Sans"/>
                <a:cs typeface="Open Sans"/>
                <a:sym typeface="Open Sans"/>
              </a:rPr>
              <a:t>pendidikan</a:t>
            </a:r>
            <a:endParaRPr lang="en-US" sz="3200" dirty="0">
              <a:solidFill>
                <a:srgbClr val="29455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05151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25176"/>
            <a:ext cx="9144000" cy="549091"/>
            <a:chOff x="0" y="0"/>
            <a:chExt cx="3513414" cy="2109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13414" cy="210978"/>
            </a:xfrm>
            <a:custGeom>
              <a:avLst/>
              <a:gdLst/>
              <a:ahLst/>
              <a:cxnLst/>
              <a:rect l="l" t="t" r="r" b="b"/>
              <a:pathLst>
                <a:path w="3513414" h="210978">
                  <a:moveTo>
                    <a:pt x="0" y="0"/>
                  </a:moveTo>
                  <a:lnTo>
                    <a:pt x="3513414" y="0"/>
                  </a:lnTo>
                  <a:lnTo>
                    <a:pt x="3513414" y="210978"/>
                  </a:lnTo>
                  <a:lnTo>
                    <a:pt x="0" y="210978"/>
                  </a:ln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13414" cy="249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9737909"/>
            <a:ext cx="9144000" cy="549091"/>
            <a:chOff x="0" y="0"/>
            <a:chExt cx="3513414" cy="2109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13414" cy="210978"/>
            </a:xfrm>
            <a:custGeom>
              <a:avLst/>
              <a:gdLst/>
              <a:ahLst/>
              <a:cxnLst/>
              <a:rect l="l" t="t" r="r" b="b"/>
              <a:pathLst>
                <a:path w="3513414" h="210978">
                  <a:moveTo>
                    <a:pt x="0" y="0"/>
                  </a:moveTo>
                  <a:lnTo>
                    <a:pt x="3513414" y="0"/>
                  </a:lnTo>
                  <a:lnTo>
                    <a:pt x="3513414" y="210978"/>
                  </a:lnTo>
                  <a:lnTo>
                    <a:pt x="0" y="210978"/>
                  </a:ln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513414" cy="249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544800" y="-984116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4" t="28398" r="5896" b="49325"/>
          <a:stretch/>
        </p:blipFill>
        <p:spPr>
          <a:xfrm>
            <a:off x="1617654" y="2423797"/>
            <a:ext cx="15052683" cy="23039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5" t="32284" r="5887" b="20673"/>
          <a:stretch/>
        </p:blipFill>
        <p:spPr>
          <a:xfrm>
            <a:off x="1608208" y="4655204"/>
            <a:ext cx="15071577" cy="4872019"/>
          </a:xfrm>
          <a:prstGeom prst="rect">
            <a:avLst/>
          </a:prstGeom>
        </p:spPr>
      </p:pic>
      <p:sp>
        <p:nvSpPr>
          <p:cNvPr id="27" name="TextBox 3"/>
          <p:cNvSpPr txBox="1"/>
          <p:nvPr/>
        </p:nvSpPr>
        <p:spPr>
          <a:xfrm>
            <a:off x="3096082" y="675070"/>
            <a:ext cx="12095826" cy="166199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STANDAR PROSES</a:t>
            </a:r>
          </a:p>
          <a:p>
            <a:pPr algn="ctr"/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(KARAKTER)</a:t>
            </a:r>
            <a:endParaRPr lang="en-US" sz="54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87733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96087" y="592310"/>
            <a:ext cx="12095826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STANDAR PROSES</a:t>
            </a:r>
          </a:p>
          <a:p>
            <a:pPr algn="ctr"/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(KARAKTER)</a:t>
            </a:r>
            <a:endParaRPr lang="en-US" sz="54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1" name="Freeform 11"/>
          <p:cNvSpPr/>
          <p:nvPr/>
        </p:nvSpPr>
        <p:spPr>
          <a:xfrm rot="5400000" flipH="1" flipV="1">
            <a:off x="15891424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2605283"/>
                </a:moveTo>
                <a:lnTo>
                  <a:pt x="0" y="2605283"/>
                </a:lnTo>
                <a:lnTo>
                  <a:pt x="0" y="0"/>
                </a:lnTo>
                <a:lnTo>
                  <a:pt x="1795277" y="0"/>
                </a:lnTo>
                <a:lnTo>
                  <a:pt x="1795277" y="26052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400000" flipH="1">
            <a:off x="620477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0"/>
                </a:moveTo>
                <a:lnTo>
                  <a:pt x="0" y="0"/>
                </a:lnTo>
                <a:lnTo>
                  <a:pt x="0" y="2605283"/>
                </a:lnTo>
                <a:lnTo>
                  <a:pt x="1795277" y="2605283"/>
                </a:lnTo>
                <a:lnTo>
                  <a:pt x="179527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0" y="0"/>
            <a:ext cx="2337117" cy="2393695"/>
          </a:xfrm>
          <a:custGeom>
            <a:avLst/>
            <a:gdLst/>
            <a:ahLst/>
            <a:cxnLst/>
            <a:rect l="l" t="t" r="r" b="b"/>
            <a:pathLst>
              <a:path w="2337117" h="2393695">
                <a:moveTo>
                  <a:pt x="2337117" y="2393695"/>
                </a:moveTo>
                <a:lnTo>
                  <a:pt x="0" y="2393695"/>
                </a:lnTo>
                <a:lnTo>
                  <a:pt x="0" y="0"/>
                </a:lnTo>
                <a:lnTo>
                  <a:pt x="2337117" y="0"/>
                </a:lnTo>
                <a:lnTo>
                  <a:pt x="2337117" y="239369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V="1">
            <a:off x="15950883" y="0"/>
            <a:ext cx="2337117" cy="2393695"/>
          </a:xfrm>
          <a:custGeom>
            <a:avLst/>
            <a:gdLst/>
            <a:ahLst/>
            <a:cxnLst/>
            <a:rect l="l" t="t" r="r" b="b"/>
            <a:pathLst>
              <a:path w="2337117" h="2393695">
                <a:moveTo>
                  <a:pt x="0" y="2393695"/>
                </a:moveTo>
                <a:lnTo>
                  <a:pt x="2337117" y="2393695"/>
                </a:lnTo>
                <a:lnTo>
                  <a:pt x="2337117" y="0"/>
                </a:lnTo>
                <a:lnTo>
                  <a:pt x="0" y="0"/>
                </a:lnTo>
                <a:lnTo>
                  <a:pt x="0" y="239369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194358" y="1423307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370677" y="1423307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74400" y="-303224"/>
            <a:ext cx="1341682" cy="1331924"/>
          </a:xfrm>
          <a:custGeom>
            <a:avLst/>
            <a:gdLst/>
            <a:ahLst/>
            <a:cxnLst/>
            <a:rect l="l" t="t" r="r" b="b"/>
            <a:pathLst>
              <a:path w="1341682" h="1331924">
                <a:moveTo>
                  <a:pt x="0" y="0"/>
                </a:moveTo>
                <a:lnTo>
                  <a:pt x="1341682" y="0"/>
                </a:lnTo>
                <a:lnTo>
                  <a:pt x="1341682" y="1331924"/>
                </a:lnTo>
                <a:lnTo>
                  <a:pt x="0" y="1331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777760" y="-303224"/>
            <a:ext cx="1341682" cy="1331924"/>
          </a:xfrm>
          <a:custGeom>
            <a:avLst/>
            <a:gdLst/>
            <a:ahLst/>
            <a:cxnLst/>
            <a:rect l="l" t="t" r="r" b="b"/>
            <a:pathLst>
              <a:path w="1341682" h="1331924">
                <a:moveTo>
                  <a:pt x="0" y="0"/>
                </a:moveTo>
                <a:lnTo>
                  <a:pt x="1341681" y="0"/>
                </a:lnTo>
                <a:lnTo>
                  <a:pt x="1341681" y="1331924"/>
                </a:lnTo>
                <a:lnTo>
                  <a:pt x="0" y="1331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820398"/>
              </p:ext>
            </p:extLst>
          </p:nvPr>
        </p:nvGraphicFramePr>
        <p:xfrm>
          <a:off x="1790810" y="2393695"/>
          <a:ext cx="14859000" cy="7215225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048000"/>
                <a:gridCol w="6345245"/>
                <a:gridCol w="5465755"/>
              </a:tblGrid>
              <a:tr h="401001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Indikator</a:t>
                      </a:r>
                      <a:endParaRPr lang="en-US" sz="1800" b="1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Makna</a:t>
                      </a:r>
                      <a:r>
                        <a:rPr lang="en-US" sz="1800" b="1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Penurunan</a:t>
                      </a:r>
                      <a:endParaRPr lang="en-US" sz="1800" b="1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1800" b="1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Benahi</a:t>
                      </a:r>
                      <a:endParaRPr lang="en-US" sz="1800" b="1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</a:tr>
              <a:tr h="3065184"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A.3.2 Gotong Royong</a:t>
                      </a:r>
                      <a:endParaRPr lang="en-US" sz="18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Penurunan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indikator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gotong royong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menunjukkan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bahwa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siswa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terbiasa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bekerja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sama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berempati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dalam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belajar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Pembelajaran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masih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bersifat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individualistik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kurang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memberi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ruang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untuk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kolaborasi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kelompok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yang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ada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disertai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refleksi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nilai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kebersamaan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sehingga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semangat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saling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membantu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tumbuh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kuat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di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lingkungan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sekolah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</a:t>
                      </a:r>
                      <a:endParaRPr lang="en-US" sz="18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Setiap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guru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didorong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menerapkan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pembelajaran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berbasis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proyek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yang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menekankan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kerja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kelompok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kolaborasi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nyata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</a:p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Menghidupkan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sosial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seperti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Jumat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Bersih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Madrasah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Berbagi</a:t>
                      </a:r>
                      <a:endParaRPr lang="en-US" sz="1800" b="0" kern="1200" dirty="0" smtClean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Membentuk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komunitas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siswa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kolaboratif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ini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diharapkan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menumbuhkan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empati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semangat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kerja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sama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di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kalangan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peserta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didik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</a:t>
                      </a:r>
                      <a:endParaRPr lang="en-US" sz="18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</a:tr>
              <a:tr h="1582030"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A.3.3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Kreativitas</a:t>
                      </a:r>
                      <a:endParaRPr lang="en-US" sz="18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Penurunan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kreativitas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disebabkan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oleh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pembelajaran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yang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masih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berfokus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pada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hasil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akademik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bukan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pada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eksplorasi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ide. Guru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banyak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memberi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ruang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bagi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siswa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untuk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bereksperimen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mengekspresikan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gagasan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baru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Akibatnya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siswa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cenderung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pasif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takut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mencoba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hal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yang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berbeda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</a:t>
                      </a:r>
                      <a:endParaRPr lang="en-US" sz="18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Mengintegrasikan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nilai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moderasi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beragama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dalam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pembelajaran</a:t>
                      </a:r>
                      <a:endParaRPr lang="en-US" sz="1800" b="0" kern="1200" dirty="0" smtClean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Mengadakan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Kebhinekaan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debat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lintas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budaya</a:t>
                      </a:r>
                      <a:endParaRPr lang="en-US" sz="1800" b="0" kern="1200" dirty="0" smtClean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</a:tr>
              <a:tr h="1878661"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A.3.5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Kebhinekaan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Global</a:t>
                      </a:r>
                      <a:endParaRPr lang="en-US" sz="18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Nilai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kebhinekaan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global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menurun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karena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pembelajaran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banyak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menumbuhkan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sikap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terbuka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terhadap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perbedaan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budaya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agama.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moderasi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beragama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sudah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ada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tetapi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masih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bersifat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seremonial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menjadi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kebiasaan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sehari-hari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Akibatnya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siswa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terbiasa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berdialog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menghargai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keberagaman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di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sekitarnya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</a:t>
                      </a:r>
                      <a:endParaRPr lang="en-US" sz="18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Pembelajaran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berbasis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proyek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inovasi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local</a:t>
                      </a:r>
                    </a:p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Pameran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karya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siswa</a:t>
                      </a:r>
                      <a:endParaRPr lang="en-US" sz="1800" b="0" kern="1200" dirty="0" smtClean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  <a:p>
                      <a:pPr algn="just"/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Pendampingan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guru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dalam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merancang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asesmen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yang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mendorong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berpikir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18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kreatif</a:t>
                      </a:r>
                      <a:r>
                        <a:rPr lang="en-US" sz="18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</a:t>
                      </a:r>
                      <a:endParaRPr lang="en-US" sz="18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72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25176"/>
            <a:ext cx="9144000" cy="549091"/>
            <a:chOff x="0" y="0"/>
            <a:chExt cx="3513414" cy="21097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13414" cy="210978"/>
            </a:xfrm>
            <a:custGeom>
              <a:avLst/>
              <a:gdLst/>
              <a:ahLst/>
              <a:cxnLst/>
              <a:rect l="l" t="t" r="r" b="b"/>
              <a:pathLst>
                <a:path w="3513414" h="210978">
                  <a:moveTo>
                    <a:pt x="0" y="0"/>
                  </a:moveTo>
                  <a:lnTo>
                    <a:pt x="3513414" y="0"/>
                  </a:lnTo>
                  <a:lnTo>
                    <a:pt x="3513414" y="210978"/>
                  </a:lnTo>
                  <a:lnTo>
                    <a:pt x="0" y="210978"/>
                  </a:ln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513414" cy="249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9737909"/>
            <a:ext cx="9144000" cy="549091"/>
            <a:chOff x="0" y="0"/>
            <a:chExt cx="3513414" cy="2109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13414" cy="210978"/>
            </a:xfrm>
            <a:custGeom>
              <a:avLst/>
              <a:gdLst/>
              <a:ahLst/>
              <a:cxnLst/>
              <a:rect l="l" t="t" r="r" b="b"/>
              <a:pathLst>
                <a:path w="3513414" h="210978">
                  <a:moveTo>
                    <a:pt x="0" y="0"/>
                  </a:moveTo>
                  <a:lnTo>
                    <a:pt x="3513414" y="0"/>
                  </a:lnTo>
                  <a:lnTo>
                    <a:pt x="3513414" y="210978"/>
                  </a:lnTo>
                  <a:lnTo>
                    <a:pt x="0" y="210978"/>
                  </a:lnTo>
                  <a:close/>
                </a:path>
              </a:pathLst>
            </a:custGeom>
            <a:solidFill>
              <a:srgbClr val="FCB50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513414" cy="249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5544800" y="-984116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3"/>
          <p:cNvSpPr txBox="1"/>
          <p:nvPr/>
        </p:nvSpPr>
        <p:spPr>
          <a:xfrm>
            <a:off x="3096081" y="1753436"/>
            <a:ext cx="12095826" cy="24929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STANDAR KOMPETENSI LULUSAN</a:t>
            </a:r>
          </a:p>
          <a:p>
            <a:pPr algn="ctr"/>
            <a:r>
              <a:rPr lang="en-US" sz="54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(TOLERANSI DAN KESETARAAN PESERTA DIDIK)</a:t>
            </a:r>
            <a:endParaRPr lang="en-US" sz="54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7" t="56366" r="31236" b="36686"/>
          <a:stretch/>
        </p:blipFill>
        <p:spPr>
          <a:xfrm>
            <a:off x="344338" y="5065295"/>
            <a:ext cx="17599311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6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11" name="Freeform 11"/>
          <p:cNvSpPr/>
          <p:nvPr/>
        </p:nvSpPr>
        <p:spPr>
          <a:xfrm rot="5400000" flipH="1" flipV="1">
            <a:off x="15891424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2605283"/>
                </a:moveTo>
                <a:lnTo>
                  <a:pt x="0" y="2605283"/>
                </a:lnTo>
                <a:lnTo>
                  <a:pt x="0" y="0"/>
                </a:lnTo>
                <a:lnTo>
                  <a:pt x="1795277" y="0"/>
                </a:lnTo>
                <a:lnTo>
                  <a:pt x="1795277" y="260528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400000" flipH="1">
            <a:off x="620477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0"/>
                </a:moveTo>
                <a:lnTo>
                  <a:pt x="0" y="0"/>
                </a:lnTo>
                <a:lnTo>
                  <a:pt x="0" y="2605283"/>
                </a:lnTo>
                <a:lnTo>
                  <a:pt x="1795277" y="2605283"/>
                </a:lnTo>
                <a:lnTo>
                  <a:pt x="179527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 flipV="1">
            <a:off x="0" y="0"/>
            <a:ext cx="2337117" cy="2393695"/>
          </a:xfrm>
          <a:custGeom>
            <a:avLst/>
            <a:gdLst/>
            <a:ahLst/>
            <a:cxnLst/>
            <a:rect l="l" t="t" r="r" b="b"/>
            <a:pathLst>
              <a:path w="2337117" h="2393695">
                <a:moveTo>
                  <a:pt x="2337117" y="2393695"/>
                </a:moveTo>
                <a:lnTo>
                  <a:pt x="0" y="2393695"/>
                </a:lnTo>
                <a:lnTo>
                  <a:pt x="0" y="0"/>
                </a:lnTo>
                <a:lnTo>
                  <a:pt x="2337117" y="0"/>
                </a:lnTo>
                <a:lnTo>
                  <a:pt x="2337117" y="239369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V="1">
            <a:off x="15950883" y="0"/>
            <a:ext cx="2337117" cy="2393695"/>
          </a:xfrm>
          <a:custGeom>
            <a:avLst/>
            <a:gdLst/>
            <a:ahLst/>
            <a:cxnLst/>
            <a:rect l="l" t="t" r="r" b="b"/>
            <a:pathLst>
              <a:path w="2337117" h="2393695">
                <a:moveTo>
                  <a:pt x="0" y="2393695"/>
                </a:moveTo>
                <a:lnTo>
                  <a:pt x="2337117" y="2393695"/>
                </a:lnTo>
                <a:lnTo>
                  <a:pt x="2337117" y="0"/>
                </a:lnTo>
                <a:lnTo>
                  <a:pt x="0" y="0"/>
                </a:lnTo>
                <a:lnTo>
                  <a:pt x="0" y="2393695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194358" y="1423307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370677" y="1423307"/>
            <a:ext cx="3139599" cy="3116766"/>
          </a:xfrm>
          <a:custGeom>
            <a:avLst/>
            <a:gdLst/>
            <a:ahLst/>
            <a:cxnLst/>
            <a:rect l="l" t="t" r="r" b="b"/>
            <a:pathLst>
              <a:path w="3139599" h="3116766">
                <a:moveTo>
                  <a:pt x="0" y="0"/>
                </a:moveTo>
                <a:lnTo>
                  <a:pt x="3139599" y="0"/>
                </a:lnTo>
                <a:lnTo>
                  <a:pt x="3139599" y="3116766"/>
                </a:lnTo>
                <a:lnTo>
                  <a:pt x="0" y="31167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74400" y="-303224"/>
            <a:ext cx="1341682" cy="1331924"/>
          </a:xfrm>
          <a:custGeom>
            <a:avLst/>
            <a:gdLst/>
            <a:ahLst/>
            <a:cxnLst/>
            <a:rect l="l" t="t" r="r" b="b"/>
            <a:pathLst>
              <a:path w="1341682" h="1331924">
                <a:moveTo>
                  <a:pt x="0" y="0"/>
                </a:moveTo>
                <a:lnTo>
                  <a:pt x="1341682" y="0"/>
                </a:lnTo>
                <a:lnTo>
                  <a:pt x="1341682" y="1331924"/>
                </a:lnTo>
                <a:lnTo>
                  <a:pt x="0" y="1331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777760" y="-303224"/>
            <a:ext cx="1341682" cy="1331924"/>
          </a:xfrm>
          <a:custGeom>
            <a:avLst/>
            <a:gdLst/>
            <a:ahLst/>
            <a:cxnLst/>
            <a:rect l="l" t="t" r="r" b="b"/>
            <a:pathLst>
              <a:path w="1341682" h="1331924">
                <a:moveTo>
                  <a:pt x="0" y="0"/>
                </a:moveTo>
                <a:lnTo>
                  <a:pt x="1341681" y="0"/>
                </a:lnTo>
                <a:lnTo>
                  <a:pt x="1341681" y="1331924"/>
                </a:lnTo>
                <a:lnTo>
                  <a:pt x="0" y="1331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09212"/>
              </p:ext>
            </p:extLst>
          </p:nvPr>
        </p:nvGraphicFramePr>
        <p:xfrm>
          <a:off x="1454524" y="3556554"/>
          <a:ext cx="15378951" cy="5303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154657"/>
                <a:gridCol w="6567280"/>
                <a:gridCol w="5657014"/>
              </a:tblGrid>
              <a:tr h="401001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Indikator</a:t>
                      </a:r>
                      <a:endParaRPr lang="en-US" sz="2400" b="1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Makna</a:t>
                      </a:r>
                      <a:r>
                        <a:rPr lang="en-US" sz="2400" b="1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Penurunan</a:t>
                      </a:r>
                      <a:endParaRPr lang="en-US" sz="2400" b="1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2400" b="1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1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Benahi</a:t>
                      </a:r>
                      <a:endParaRPr lang="en-US" sz="2400" b="1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</a:tr>
              <a:tr h="3065184"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D.8.3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Toleransi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Kesetaraan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Peserta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Didik</a:t>
                      </a:r>
                      <a:endParaRPr lang="en-US" sz="24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Penerapan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nilai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keberagaman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moderasi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beragama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merata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dalam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pembelajaran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maupun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budaya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sekolah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moderasi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beragama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memang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telah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dilakukan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melalui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Matsama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diseminasi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guru,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kampanye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duta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moderasi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Namun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tersebut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masih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bersifat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seremonial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belum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menjadi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kebiasaan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yang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berlangsung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terus-menerus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di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semua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kelas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</a:t>
                      </a:r>
                      <a:endParaRPr lang="en-US" sz="24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Mengintegrasikan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pendidikan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moderasi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beragama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dalam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seluruh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pembelajaran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bukan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hanya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pada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momen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tertentu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</a:p>
                    <a:p>
                      <a:pPr algn="l"/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Guru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dari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berbagai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mata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pelajaran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perlu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dilibatkan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dalam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pelatihan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penerapan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nilai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moderasi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kebhinekaan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dalam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pengajaran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.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Sekolah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dapat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menyelenggarakan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kegiatan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Pekan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Moderasi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dan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Kebinekaan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Forum Dialog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Siswa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,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serta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Proyek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Kolaborasi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Sosial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yang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melibatkan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seluruh</a:t>
                      </a:r>
                      <a:r>
                        <a:rPr lang="en-US" sz="2400" b="0" kern="1200" dirty="0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 </a:t>
                      </a:r>
                      <a:r>
                        <a:rPr lang="en-US" sz="2400" b="0" kern="1200" dirty="0" err="1" smtClean="0">
                          <a:solidFill>
                            <a:srgbClr val="29455B"/>
                          </a:solidFill>
                          <a:latin typeface="Open Sans" panose="020B0604020202020204" charset="0"/>
                          <a:ea typeface="Open Sans" panose="020B0604020202020204" charset="0"/>
                          <a:cs typeface="Open Sans" panose="020B0604020202020204" charset="0"/>
                        </a:rPr>
                        <a:t>kelas</a:t>
                      </a:r>
                      <a:endParaRPr lang="en-US" sz="2400" b="0" kern="1200" dirty="0">
                        <a:solidFill>
                          <a:srgbClr val="29455B"/>
                        </a:solidFill>
                        <a:latin typeface="Open Sans" panose="020B0604020202020204" charset="0"/>
                        <a:ea typeface="Open Sans" panose="020B0604020202020204" charset="0"/>
                        <a:cs typeface="Open Sans" panose="020B06040202020202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TextBox 3"/>
          <p:cNvSpPr txBox="1"/>
          <p:nvPr/>
        </p:nvSpPr>
        <p:spPr>
          <a:xfrm>
            <a:off x="3062541" y="919888"/>
            <a:ext cx="12095826" cy="221599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STANDAR KOMPETENSI LULUSAN</a:t>
            </a:r>
          </a:p>
          <a:p>
            <a:pPr algn="ctr"/>
            <a:r>
              <a:rPr lang="en-US" sz="4800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(TOLERANSI DAN KESETARAAN PESERTA DIDIK)</a:t>
            </a:r>
            <a:endParaRPr lang="en-US" sz="4800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155734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11" b="-166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990600" y="3530413"/>
            <a:ext cx="16306800" cy="1979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934"/>
              </a:lnSpc>
            </a:pPr>
            <a:r>
              <a:rPr lang="en-US" sz="14499" b="1" dirty="0" smtClean="0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TERIMA KASIH</a:t>
            </a:r>
            <a:endParaRPr lang="en-US" sz="14499" b="1" dirty="0">
              <a:solidFill>
                <a:srgbClr val="29455B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" name="Freeform 4"/>
          <p:cNvSpPr/>
          <p:nvPr/>
        </p:nvSpPr>
        <p:spPr>
          <a:xfrm rot="5400000">
            <a:off x="-1287607" y="7363229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0"/>
                </a:moveTo>
                <a:lnTo>
                  <a:pt x="3484451" y="0"/>
                </a:lnTo>
                <a:lnTo>
                  <a:pt x="3484451" y="2363091"/>
                </a:lnTo>
                <a:lnTo>
                  <a:pt x="0" y="2363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 flipV="1">
            <a:off x="16133133" y="560680"/>
            <a:ext cx="3484451" cy="2363091"/>
          </a:xfrm>
          <a:custGeom>
            <a:avLst/>
            <a:gdLst/>
            <a:ahLst/>
            <a:cxnLst/>
            <a:rect l="l" t="t" r="r" b="b"/>
            <a:pathLst>
              <a:path w="3484451" h="2363091">
                <a:moveTo>
                  <a:pt x="0" y="2363091"/>
                </a:moveTo>
                <a:lnTo>
                  <a:pt x="3484450" y="2363091"/>
                </a:lnTo>
                <a:lnTo>
                  <a:pt x="3484450" y="0"/>
                </a:lnTo>
                <a:lnTo>
                  <a:pt x="0" y="0"/>
                </a:lnTo>
                <a:lnTo>
                  <a:pt x="0" y="2363091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557551" y="-234573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0" y="0"/>
                </a:moveTo>
                <a:lnTo>
                  <a:pt x="1795276" y="0"/>
                </a:lnTo>
                <a:lnTo>
                  <a:pt x="1795276" y="2605283"/>
                </a:lnTo>
                <a:lnTo>
                  <a:pt x="0" y="26052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 flipH="1" flipV="1">
            <a:off x="15891424" y="7917325"/>
            <a:ext cx="1795277" cy="2605283"/>
          </a:xfrm>
          <a:custGeom>
            <a:avLst/>
            <a:gdLst/>
            <a:ahLst/>
            <a:cxnLst/>
            <a:rect l="l" t="t" r="r" b="b"/>
            <a:pathLst>
              <a:path w="1795277" h="2605283">
                <a:moveTo>
                  <a:pt x="1795277" y="2605283"/>
                </a:moveTo>
                <a:lnTo>
                  <a:pt x="0" y="2605283"/>
                </a:lnTo>
                <a:lnTo>
                  <a:pt x="0" y="0"/>
                </a:lnTo>
                <a:lnTo>
                  <a:pt x="1795277" y="0"/>
                </a:lnTo>
                <a:lnTo>
                  <a:pt x="1795277" y="260528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834246" y="5681521"/>
            <a:ext cx="10543308" cy="75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8"/>
              </a:lnSpc>
            </a:pPr>
            <a:r>
              <a:rPr lang="en-US" sz="5600" b="1">
                <a:solidFill>
                  <a:srgbClr val="29455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ATAS PERHATIANNYA</a:t>
            </a:r>
          </a:p>
        </p:txBody>
      </p:sp>
      <p:sp>
        <p:nvSpPr>
          <p:cNvPr id="9" name="AutoShape 9"/>
          <p:cNvSpPr/>
          <p:nvPr/>
        </p:nvSpPr>
        <p:spPr>
          <a:xfrm flipV="1">
            <a:off x="5143975" y="6631100"/>
            <a:ext cx="8000049" cy="38100"/>
          </a:xfrm>
          <a:prstGeom prst="line">
            <a:avLst/>
          </a:prstGeom>
          <a:ln w="38100" cap="rnd">
            <a:solidFill>
              <a:srgbClr val="EF812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V="1">
            <a:off x="5143975" y="6745400"/>
            <a:ext cx="8000049" cy="38100"/>
          </a:xfrm>
          <a:prstGeom prst="line">
            <a:avLst/>
          </a:prstGeom>
          <a:ln w="38100" cap="rnd">
            <a:solidFill>
              <a:srgbClr val="EF8126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478</Words>
  <Application>Microsoft Office PowerPoint</Application>
  <PresentationFormat>Custom</PresentationFormat>
  <Paragraphs>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Canva Sans Bold</vt:lpstr>
      <vt:lpstr>Calibri</vt:lpstr>
      <vt:lpstr>Open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Proposal</dc:title>
  <dc:creator>ACER</dc:creator>
  <cp:lastModifiedBy>ACER</cp:lastModifiedBy>
  <cp:revision>19</cp:revision>
  <dcterms:created xsi:type="dcterms:W3CDTF">2006-08-16T00:00:00Z</dcterms:created>
  <dcterms:modified xsi:type="dcterms:W3CDTF">2025-10-12T23:19:50Z</dcterms:modified>
  <dc:identifier>DAG1ljNmIcc</dc:identifier>
</cp:coreProperties>
</file>